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revisionInfo.xml" ContentType="application/vnd.ms-powerpoint.revisioninfo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36576000" cy="20574000"/>
  <p:notesSz cx="6858000" cy="9144000"/>
  <p:embeddedFontLst>
    <p:embeddedFont>
      <p:font typeface="IBM Plex Sans Bold" panose="020B0803050203000203" pitchFamily="34" charset="0"/>
      <p:regular r:id="rId3"/>
      <p:bold r:id="rId4"/>
    </p:embeddedFont>
    <p:embeddedFont>
      <p:font typeface="Open Sans" panose="020B0606030504020204" pitchFamily="34" charset="0"/>
      <p:regular r:id="rId5"/>
      <p:bold r:id="rId6"/>
      <p:italic r:id="rId7"/>
      <p:boldItalic r:id="rId8"/>
    </p:embeddedFont>
    <p:embeddedFont>
      <p:font typeface="Open Sans Bold" panose="020B0806030504020204" pitchFamily="34" charset="0"/>
      <p:regular r:id="rId9"/>
      <p:bold r:id="rId10"/>
    </p:embeddedFont>
    <p:embeddedFont>
      <p:font typeface="Open Sans Bold Italics" panose="020B0604020202020204" charset="0"/>
      <p:regular r:id="rId11"/>
    </p:embeddedFont>
    <p:embeddedFont>
      <p:font typeface="Open Sans Italics" panose="020B0604020202020204" charset="0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22441C-79D4-D292-0FB9-28478B276A5D}" v="4" dt="2023-12-11T19:52:28.5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heme" Target="theme/theme1.xml"/><Relationship Id="rId10" Type="http://schemas.openxmlformats.org/officeDocument/2006/relationships/font" Target="fonts/font8.fntdata"/><Relationship Id="rId19" Type="http://schemas.openxmlformats.org/officeDocument/2006/relationships/customXml" Target="../customXml/item2.xml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>
          <a:xfrm>
            <a:off x="0" y="6161066"/>
            <a:ext cx="36576000" cy="14495106"/>
            <a:chOff x="0" y="0"/>
            <a:chExt cx="7772400" cy="308021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772400" cy="3080210"/>
            </a:xfrm>
            <a:custGeom>
              <a:avLst/>
              <a:gdLst/>
              <a:ahLst/>
              <a:cxnLst/>
              <a:rect l="l" t="t" r="r" b="b"/>
              <a:pathLst>
                <a:path w="7772400" h="5787517">
                  <a:moveTo>
                    <a:pt x="0" y="2119757"/>
                  </a:moveTo>
                  <a:lnTo>
                    <a:pt x="0" y="5787517"/>
                  </a:lnTo>
                  <a:lnTo>
                    <a:pt x="7772400" y="5787517"/>
                  </a:lnTo>
                  <a:lnTo>
                    <a:pt x="7772400" y="0"/>
                  </a:lnTo>
                  <a:close/>
                </a:path>
              </a:pathLst>
            </a:custGeom>
            <a:solidFill>
              <a:srgbClr val="300070"/>
            </a:solidFill>
          </p:spPr>
        </p:sp>
      </p:grpSp>
      <p:grpSp>
        <p:nvGrpSpPr>
          <p:cNvPr id="4" name="Group 4"/>
          <p:cNvGrpSpPr>
            <a:grpSpLocks noChangeAspect="1"/>
          </p:cNvGrpSpPr>
          <p:nvPr/>
        </p:nvGrpSpPr>
        <p:grpSpPr>
          <a:xfrm>
            <a:off x="24212804" y="18862591"/>
            <a:ext cx="11787581" cy="916132"/>
            <a:chOff x="0" y="0"/>
            <a:chExt cx="4129456" cy="320942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4129405" cy="320929"/>
            </a:xfrm>
            <a:custGeom>
              <a:avLst/>
              <a:gdLst/>
              <a:ahLst/>
              <a:cxnLst/>
              <a:rect l="l" t="t" r="r" b="b"/>
              <a:pathLst>
                <a:path w="4129405" h="320929">
                  <a:moveTo>
                    <a:pt x="0" y="0"/>
                  </a:moveTo>
                  <a:lnTo>
                    <a:pt x="4129405" y="0"/>
                  </a:lnTo>
                  <a:lnTo>
                    <a:pt x="4129405" y="320929"/>
                  </a:lnTo>
                  <a:lnTo>
                    <a:pt x="0" y="32092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r="-1" b="-3"/>
              </a:stretch>
            </a:blipFill>
          </p:spPr>
        </p:sp>
      </p:grpSp>
      <p:grpSp>
        <p:nvGrpSpPr>
          <p:cNvPr id="6" name="Group 6"/>
          <p:cNvGrpSpPr>
            <a:grpSpLocks noChangeAspect="1"/>
          </p:cNvGrpSpPr>
          <p:nvPr/>
        </p:nvGrpSpPr>
        <p:grpSpPr>
          <a:xfrm>
            <a:off x="0" y="0"/>
            <a:ext cx="36576000" cy="779929"/>
            <a:chOff x="0" y="0"/>
            <a:chExt cx="7772400" cy="165735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7772400" cy="165735"/>
            </a:xfrm>
            <a:custGeom>
              <a:avLst/>
              <a:gdLst/>
              <a:ahLst/>
              <a:cxnLst/>
              <a:rect l="l" t="t" r="r" b="b"/>
              <a:pathLst>
                <a:path w="7772400" h="165735">
                  <a:moveTo>
                    <a:pt x="0" y="165735"/>
                  </a:moveTo>
                  <a:lnTo>
                    <a:pt x="7772400" y="165735"/>
                  </a:lnTo>
                  <a:lnTo>
                    <a:pt x="77724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7A57A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1386267" y="5969624"/>
            <a:ext cx="22188284" cy="11099585"/>
            <a:chOff x="0" y="0"/>
            <a:chExt cx="2921914" cy="1461674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921914" cy="1461674"/>
            </a:xfrm>
            <a:custGeom>
              <a:avLst/>
              <a:gdLst/>
              <a:ahLst/>
              <a:cxnLst/>
              <a:rect l="l" t="t" r="r" b="b"/>
              <a:pathLst>
                <a:path w="2921914" h="1461674">
                  <a:moveTo>
                    <a:pt x="0" y="0"/>
                  </a:moveTo>
                  <a:lnTo>
                    <a:pt x="2921914" y="0"/>
                  </a:lnTo>
                  <a:lnTo>
                    <a:pt x="2921914" y="1461674"/>
                  </a:lnTo>
                  <a:lnTo>
                    <a:pt x="0" y="1461674"/>
                  </a:lnTo>
                  <a:close/>
                </a:path>
              </a:pathLst>
            </a:custGeom>
            <a:solidFill>
              <a:srgbClr val="85754D"/>
            </a:solidFill>
            <a:ln w="95250" cap="sq">
              <a:solidFill>
                <a:srgbClr val="300070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0"/>
              <a:ext cx="2921914" cy="14616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400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891283" y="6424182"/>
            <a:ext cx="8563780" cy="10190468"/>
            <a:chOff x="0" y="0"/>
            <a:chExt cx="3790950" cy="4511040"/>
          </a:xfrm>
        </p:grpSpPr>
        <p:sp>
          <p:nvSpPr>
            <p:cNvPr id="12" name="Freeform 12"/>
            <p:cNvSpPr/>
            <p:nvPr/>
          </p:nvSpPr>
          <p:spPr>
            <a:xfrm>
              <a:off x="158750" y="158750"/>
              <a:ext cx="3473450" cy="4193540"/>
            </a:xfrm>
            <a:custGeom>
              <a:avLst/>
              <a:gdLst/>
              <a:ahLst/>
              <a:cxnLst/>
              <a:rect l="l" t="t" r="r" b="b"/>
              <a:pathLst>
                <a:path w="3473450" h="4193540">
                  <a:moveTo>
                    <a:pt x="0" y="0"/>
                  </a:moveTo>
                  <a:lnTo>
                    <a:pt x="3473450" y="0"/>
                  </a:lnTo>
                  <a:lnTo>
                    <a:pt x="3473450" y="4193540"/>
                  </a:lnTo>
                  <a:lnTo>
                    <a:pt x="0" y="419354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id="13" name="Group 13"/>
          <p:cNvGrpSpPr/>
          <p:nvPr/>
        </p:nvGrpSpPr>
        <p:grpSpPr>
          <a:xfrm>
            <a:off x="28575861" y="5157439"/>
            <a:ext cx="6431325" cy="6517841"/>
            <a:chOff x="0" y="0"/>
            <a:chExt cx="846923" cy="858316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846923" cy="858317"/>
            </a:xfrm>
            <a:custGeom>
              <a:avLst/>
              <a:gdLst/>
              <a:ahLst/>
              <a:cxnLst/>
              <a:rect l="l" t="t" r="r" b="b"/>
              <a:pathLst>
                <a:path w="846923" h="858317">
                  <a:moveTo>
                    <a:pt x="0" y="0"/>
                  </a:moveTo>
                  <a:lnTo>
                    <a:pt x="846923" y="0"/>
                  </a:lnTo>
                  <a:lnTo>
                    <a:pt x="846923" y="858317"/>
                  </a:lnTo>
                  <a:lnTo>
                    <a:pt x="0" y="858317"/>
                  </a:lnTo>
                  <a:close/>
                </a:path>
              </a:pathLst>
            </a:custGeom>
            <a:solidFill>
              <a:srgbClr val="FFFFFF"/>
            </a:solidFill>
            <a:ln w="123825" cap="sq">
              <a:solidFill>
                <a:srgbClr val="300070"/>
              </a:solidFill>
              <a:prstDash val="solid"/>
              <a:miter/>
            </a:ln>
          </p:spPr>
        </p:sp>
        <p:sp>
          <p:nvSpPr>
            <p:cNvPr id="15" name="TextBox 15"/>
            <p:cNvSpPr txBox="1"/>
            <p:nvPr/>
          </p:nvSpPr>
          <p:spPr>
            <a:xfrm>
              <a:off x="0" y="0"/>
              <a:ext cx="846923" cy="85831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400"/>
                </a:lnSpc>
              </a:pPr>
              <a:r>
                <a:rPr lang="en-US" sz="4500">
                  <a:solidFill>
                    <a:srgbClr val="231F20"/>
                  </a:solidFill>
                  <a:latin typeface="Open Sans Italics"/>
                </a:rPr>
                <a:t>QR code here</a:t>
              </a:r>
            </a:p>
          </p:txBody>
        </p:sp>
      </p:grpSp>
      <p:sp>
        <p:nvSpPr>
          <p:cNvPr id="16" name="TextBox 16"/>
          <p:cNvSpPr txBox="1"/>
          <p:nvPr/>
        </p:nvSpPr>
        <p:spPr>
          <a:xfrm>
            <a:off x="1386267" y="2619028"/>
            <a:ext cx="33526543" cy="22764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7998"/>
              </a:lnSpc>
            </a:pPr>
            <a:r>
              <a:rPr lang="en-US" sz="14999">
                <a:solidFill>
                  <a:srgbClr val="300070"/>
                </a:solidFill>
                <a:latin typeface="Open Sans Bold"/>
              </a:rPr>
              <a:t>DISSERTATION DEFENSE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30340523" y="12903026"/>
            <a:ext cx="2880027" cy="20574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400"/>
              </a:lnSpc>
            </a:pPr>
            <a:r>
              <a:rPr lang="en-US" sz="4500">
                <a:solidFill>
                  <a:srgbClr val="FFFFFF"/>
                </a:solidFill>
                <a:latin typeface="Open Sans Italics"/>
              </a:rPr>
              <a:t>Scan the QR code to register!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891283" y="18302349"/>
            <a:ext cx="20867909" cy="1476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00"/>
              </a:lnSpc>
            </a:pPr>
            <a:r>
              <a:rPr lang="en-US" sz="3000">
                <a:solidFill>
                  <a:srgbClr val="FFFFFF"/>
                </a:solidFill>
                <a:latin typeface="Open Sans Italics"/>
              </a:rPr>
              <a:t>The University of Washington is committed to providing access and accommodation in its services, programs, and activities. To make a request connected to a disability or health condition </a:t>
            </a:r>
            <a:r>
              <a:rPr lang="en-US" sz="3000">
                <a:solidFill>
                  <a:srgbClr val="FFFFFF"/>
                </a:solidFill>
                <a:latin typeface="Open Sans Bold Italics"/>
              </a:rPr>
              <a:t>contact [INSERT sponsoring department contact, phone number, and email address], by [INSERT specific date].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0887892" y="6801428"/>
            <a:ext cx="12311277" cy="13684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199"/>
              </a:lnSpc>
            </a:pPr>
            <a:r>
              <a:rPr lang="en-US" sz="7999" spc="-23">
                <a:solidFill>
                  <a:srgbClr val="FFFFFF"/>
                </a:solidFill>
                <a:latin typeface="IBM Plex Sans Bold"/>
              </a:rPr>
              <a:t>CANDIDATE’S NAME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386267" y="1399828"/>
            <a:ext cx="23220747" cy="12192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9600"/>
              </a:lnSpc>
            </a:pPr>
            <a:r>
              <a:rPr lang="en-US" sz="8000">
                <a:solidFill>
                  <a:srgbClr val="85754D"/>
                </a:solidFill>
                <a:latin typeface="Open Sans Bold"/>
              </a:rPr>
              <a:t>[PROGRAM NAME]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0887892" y="8788981"/>
            <a:ext cx="12254539" cy="10572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399"/>
              </a:lnSpc>
            </a:pPr>
            <a:r>
              <a:rPr lang="en-US" sz="6999">
                <a:solidFill>
                  <a:srgbClr val="300070"/>
                </a:solidFill>
                <a:latin typeface="Open Sans Bold Italics"/>
              </a:rPr>
              <a:t>[Talk Title]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0887892" y="13324914"/>
            <a:ext cx="7400108" cy="9906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800"/>
              </a:lnSpc>
            </a:pPr>
            <a:r>
              <a:rPr lang="en-US" sz="6500">
                <a:solidFill>
                  <a:srgbClr val="FFFFFF"/>
                </a:solidFill>
                <a:latin typeface="Open Sans"/>
              </a:rPr>
              <a:t>[Date &amp; Time]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0887892" y="14705143"/>
            <a:ext cx="6677077" cy="9906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800"/>
              </a:lnSpc>
            </a:pPr>
            <a:r>
              <a:rPr lang="en-US" sz="6500">
                <a:solidFill>
                  <a:srgbClr val="FFFFFF"/>
                </a:solidFill>
                <a:latin typeface="Open Sans"/>
              </a:rPr>
              <a:t>[Location]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BEFEFAD17A4B43A8378381BF28CF4F" ma:contentTypeVersion="19" ma:contentTypeDescription="Create a new document." ma:contentTypeScope="" ma:versionID="dbe81ea0ab4112776bd9ab7c6c9e846f">
  <xsd:schema xmlns:xsd="http://www.w3.org/2001/XMLSchema" xmlns:xs="http://www.w3.org/2001/XMLSchema" xmlns:p="http://schemas.microsoft.com/office/2006/metadata/properties" xmlns:ns2="38934ba0-d0c8-4ff1-b39d-50890708cb62" xmlns:ns3="ab274330-b409-4ff8-b8ad-c1dc18cc66a1" xmlns:ns4="ab06a5aa-8e31-4bdb-9b13-38c58a92ec8a" targetNamespace="http://schemas.microsoft.com/office/2006/metadata/properties" ma:root="true" ma:fieldsID="7190a79e39cd070941efa518ff5f6f84" ns2:_="" ns3:_="" ns4:_="">
    <xsd:import namespace="38934ba0-d0c8-4ff1-b39d-50890708cb62"/>
    <xsd:import namespace="ab274330-b409-4ff8-b8ad-c1dc18cc66a1"/>
    <xsd:import namespace="ab06a5aa-8e31-4bdb-9b13-38c58a92e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lcf76f155ced4ddcb4097134ff3c332f" minOccurs="0"/>
                <xsd:element ref="ns4:TaxCatchAll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  <xsd:element ref="ns2:Templ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934ba0-d0c8-4ff1-b39d-50890708cb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Template" ma:index="26" nillable="true" ma:displayName="Template" ma:format="Dropdown" ma:internalName="Template">
      <xsd:simpleType>
        <xsd:restriction base="dms:Choice">
          <xsd:enumeration value="Choice 1"/>
          <xsd:enumeration value="Choice 2"/>
          <xsd:enumeration value="Choice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274330-b409-4ff8-b8ad-c1dc18cc6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657423d6-0b6a-4b48-b884-c71dd65d8512}" ma:internalName="TaxCatchAll" ma:showField="CatchAllData" ma:web="ab274330-b409-4ff8-b8ad-c1dc18cc66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 xmlns="38934ba0-d0c8-4ff1-b39d-50890708cb62" xsi:nil="true"/>
    <lcf76f155ced4ddcb4097134ff3c332f xmlns="38934ba0-d0c8-4ff1-b39d-50890708cb62">
      <Terms xmlns="http://schemas.microsoft.com/office/infopath/2007/PartnerControls"/>
    </lcf76f155ced4ddcb4097134ff3c332f>
    <TaxCatchAll xmlns="ab06a5aa-8e31-4bdb-9b13-38c58a92ec8a" xsi:nil="true"/>
  </documentManagement>
</p:properties>
</file>

<file path=customXml/itemProps1.xml><?xml version="1.0" encoding="utf-8"?>
<ds:datastoreItem xmlns:ds="http://schemas.openxmlformats.org/officeDocument/2006/customXml" ds:itemID="{CDCFEC07-089C-44BD-876A-A01890B5622C}"/>
</file>

<file path=customXml/itemProps2.xml><?xml version="1.0" encoding="utf-8"?>
<ds:datastoreItem xmlns:ds="http://schemas.openxmlformats.org/officeDocument/2006/customXml" ds:itemID="{F6AC32EB-F5FF-4947-A0A6-089C97DA8BE0}"/>
</file>

<file path=customXml/itemProps3.xml><?xml version="1.0" encoding="utf-8"?>
<ds:datastoreItem xmlns:ds="http://schemas.openxmlformats.org/officeDocument/2006/customXml" ds:itemID="{5CBDE2AE-795B-4FC7-85EA-F01C0BA941D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Dissertation Defense Template Slide</dc:title>
  <cp:revision>7</cp:revision>
  <dcterms:created xsi:type="dcterms:W3CDTF">2006-08-16T00:00:00Z</dcterms:created>
  <dcterms:modified xsi:type="dcterms:W3CDTF">2023-12-11T19:53:27Z</dcterms:modified>
  <dc:identifier>DAF2swXw9u4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0x01010058BEFEFAD17A4B43A8378381BF28CF4F</vt:lpwstr>
  </property>
</Properties>
</file>